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7"/>
  </p:notesMasterIdLst>
  <p:sldIdLst>
    <p:sldId id="288" r:id="rId2"/>
    <p:sldId id="272" r:id="rId3"/>
    <p:sldId id="273" r:id="rId4"/>
    <p:sldId id="274" r:id="rId5"/>
    <p:sldId id="279" r:id="rId6"/>
    <p:sldId id="287" r:id="rId7"/>
    <p:sldId id="261" r:id="rId8"/>
    <p:sldId id="280" r:id="rId9"/>
    <p:sldId id="291" r:id="rId10"/>
    <p:sldId id="286" r:id="rId11"/>
    <p:sldId id="276" r:id="rId12"/>
    <p:sldId id="281" r:id="rId13"/>
    <p:sldId id="283" r:id="rId14"/>
    <p:sldId id="292" r:id="rId15"/>
    <p:sldId id="285" r:id="rId16"/>
  </p:sldIdLst>
  <p:sldSz cx="9253538" cy="5143500"/>
  <p:notesSz cx="6735763" cy="9866313"/>
  <p:custShowLst>
    <p:custShow name="Custom Show 1" id="0">
      <p:sldLst>
        <p:sld r:id="rId4"/>
        <p:sld r:id="rId3"/>
        <p:sld r:id="rId5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9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" end="2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00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5" autoAdjust="0"/>
  </p:normalViewPr>
  <p:slideViewPr>
    <p:cSldViewPr>
      <p:cViewPr varScale="1">
        <p:scale>
          <a:sx n="89" d="100"/>
          <a:sy n="89" d="100"/>
        </p:scale>
        <p:origin x="960" y="66"/>
      </p:cViewPr>
      <p:guideLst>
        <p:guide orient="horz" pos="1620"/>
        <p:guide pos="291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462" y="-13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25T06:13:47.98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 40,'39'-15,"-4"2,-23 7,2 2,4 3,-1 0,-2 1,3 0,-2 0,1 0,5 0,-12 0,10 0,-2 0,1 0,5 0,-9 0,1 0,1 0,-3 0,7 0,-6 0,6 0,-6 0,4 0,-4 0,2 0,1 0,-7 0,9 0,-5 0,5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25T06:14:22.43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1 159,'54'-34,"-3"4,-17 10,1 5,0 1,-3 3,-1 0,-1 1,0 2,6 4,1 2,1 2,-1 0,-2 0,0 0,-3 0,-1 0,-3 0,-4 0,-3 0,-4 0,-4 0,-2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25T06:14:34.35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0 48,'45'-8,"-6"0,-23 4,2 0,1-1,-1 1,0-1,-3 0,-1 2,3 1,-2 2,4 0,-3 0,0 0,0 0,-1 0,1 0,1 0,1 0,0 0,2 0,0 0,1 0,-7 0,6 0,-9 2,8 1,-3 2,-2 0,7-1,-6 0,6 0,-5-2,-2-1,10-1,-9 0,8 0,-11 4,1-1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25T06:15:00.13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 1,'47'0,"-4"0,-22 0,2 0,3 0,2 0,-1 0,-1 0,1 0,-2 0,3 0,-1 0,1 0,2 0,1 0,0 0,0 0,-5 0,-3 0,-4 1,-5 2,0 6,0 0,-2 2,4-5,0 2,-3-6,5 2,-6-4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25T06:20:11.51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25T06:20:23.96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0 1,'57'0,"-1"0,-10 0,9 0,7 0,3 0,-11 0,-4 0,-2 0,0 0,5 0,-4 0,-3 0,-2 2,-1 0,2 1,-1-2,2-1,-7 0,-7 0,-11 0,-12 0,-5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51" cy="493080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043" y="0"/>
            <a:ext cx="2918150" cy="493080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0E7910DE-92DB-4EE5-88E6-6B4D642D7E38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275" y="739775"/>
            <a:ext cx="665321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420" y="4686618"/>
            <a:ext cx="5388923" cy="4439289"/>
          </a:xfrm>
          <a:prstGeom prst="rect">
            <a:avLst/>
          </a:prstGeom>
        </p:spPr>
        <p:txBody>
          <a:bodyPr vert="horz" lIns="90608" tIns="45304" rIns="90608" bIns="453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659"/>
            <a:ext cx="2918151" cy="493079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043" y="9371659"/>
            <a:ext cx="2918150" cy="493079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71A8CD3E-3182-4B74-8EEE-BFFE02765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8CD3E-3182-4B74-8EEE-BFFE02765937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</a:t>
            </a:r>
            <a:r>
              <a:rPr lang="en-US" baseline="0" dirty="0"/>
              <a:t> </a:t>
            </a:r>
            <a:r>
              <a:rPr lang="en-US" dirty="0"/>
              <a:t>IGCSE  students</a:t>
            </a:r>
            <a:r>
              <a:rPr lang="en-US" baseline="0" dirty="0"/>
              <a:t> </a:t>
            </a:r>
            <a:r>
              <a:rPr lang="en-US" dirty="0"/>
              <a:t>wants to appear more than 5  subjects,</a:t>
            </a:r>
            <a:r>
              <a:rPr lang="en-US" baseline="0" dirty="0"/>
              <a:t> they can take  additional subjects in Oct- Nov. 2021.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8CD3E-3182-4B74-8EEE-BFFE0276593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016" y="1597819"/>
            <a:ext cx="7865507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031" y="2914650"/>
            <a:ext cx="6477477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815" y="205979"/>
            <a:ext cx="2082046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2677" y="205979"/>
            <a:ext cx="6091913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966" y="3305176"/>
            <a:ext cx="786550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966" y="2180035"/>
            <a:ext cx="7865507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677" y="1200151"/>
            <a:ext cx="4086979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882" y="1200151"/>
            <a:ext cx="4086979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677" y="1151335"/>
            <a:ext cx="4088586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77" y="1631156"/>
            <a:ext cx="4088586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669" y="1151335"/>
            <a:ext cx="4090192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669" y="1631156"/>
            <a:ext cx="4090192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678" y="204787"/>
            <a:ext cx="3044350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7876" y="204788"/>
            <a:ext cx="517298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678" y="1076326"/>
            <a:ext cx="3044350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3758" y="3600450"/>
            <a:ext cx="5552123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3758" y="459581"/>
            <a:ext cx="5552123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3758" y="4025503"/>
            <a:ext cx="5552123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677" y="205979"/>
            <a:ext cx="83281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677" y="1200151"/>
            <a:ext cx="8328184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677" y="4767263"/>
            <a:ext cx="21591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D997E-6221-49BD-8356-8FF6F66B9E4F}" type="datetimeFigureOut">
              <a:rPr lang="en-US" smtClean="0"/>
              <a:pPr/>
              <a:t>4/26/2024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1626" y="4767263"/>
            <a:ext cx="293028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1702" y="4767263"/>
            <a:ext cx="21591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FBFD6-B1F2-420A-BA5C-36FD29B873D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customXml" Target="../ink/ink4.x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customXml" Target="../ink/ink6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docs.google.com/document/d/1haiUV8veN_jcNsVLHZy0-8fkpSNnksrQ/edit?usp=drive_link&amp;ouid=113542509180406792122&amp;rtpof=true&amp;sd=tru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253537" cy="1285884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sz="3200" b="1" dirty="0"/>
              <a:t>       Rosary  Private School  -</a:t>
            </a:r>
            <a:r>
              <a:rPr lang="en-US" sz="3200" b="1" dirty="0" err="1"/>
              <a:t>Sharjah</a:t>
            </a:r>
            <a:r>
              <a:rPr lang="en-US" sz="3200" b="1" dirty="0"/>
              <a:t> (</a:t>
            </a:r>
            <a:r>
              <a:rPr lang="en-US" sz="3200" b="1" dirty="0" err="1"/>
              <a:t>Muwaileh</a:t>
            </a:r>
            <a:r>
              <a:rPr lang="en-US" sz="3200" b="1" dirty="0"/>
              <a:t> )</a:t>
            </a:r>
            <a:endParaRPr lang="en-US" sz="3200" dirty="0"/>
          </a:p>
        </p:txBody>
      </p:sp>
      <p:pic>
        <p:nvPicPr>
          <p:cNvPr id="5" name="Picture 4" descr="School Logo_e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175" y="214296"/>
            <a:ext cx="8572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Content Placeholder 3" descr="لا يتوفر وصف للصورة."/>
          <p:cNvPicPr>
            <a:picLocks noGrp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0" y="1343025"/>
            <a:ext cx="9253538" cy="38004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8009" y="214296"/>
            <a:ext cx="5072098" cy="11025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IGCSE Result Grades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051" y="837758"/>
            <a:ext cx="2000264" cy="41140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A*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A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B   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C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D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</a:rPr>
              <a:t>E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F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G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U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marL="514350" indent="-514350" algn="l"/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84932" y="2918586"/>
            <a:ext cx="6429420" cy="7858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/>
              <a:t> Note: Equivalency will be till Grade 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051" y="57509"/>
            <a:ext cx="714380" cy="642942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 rot="10800000" flipV="1">
            <a:off x="1769249" y="500048"/>
            <a:ext cx="150019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B81A733-77E1-0B22-4486-E70FA317EB05}"/>
                  </a:ext>
                </a:extLst>
              </p14:cNvPr>
              <p14:cNvContentPartPr/>
              <p14:nvPr/>
            </p14:nvContentPartPr>
            <p14:xfrm>
              <a:off x="82694" y="162614"/>
              <a:ext cx="257400" cy="17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B81A733-77E1-0B22-4486-E70FA317EB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694" y="54614"/>
                <a:ext cx="365040" cy="23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677" y="0"/>
            <a:ext cx="8328184" cy="128586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b="1" dirty="0"/>
              <a:t>Important Points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051" y="1339445"/>
            <a:ext cx="8929750" cy="325517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GB" sz="1800" dirty="0"/>
          </a:p>
          <a:p>
            <a:r>
              <a:rPr lang="en-GB" sz="2400" dirty="0"/>
              <a:t>The IGCSE programme begins in Y10 and is completed at the end of Y11(2 Years Programme)</a:t>
            </a:r>
          </a:p>
          <a:p>
            <a:r>
              <a:rPr lang="en-GB" sz="2400" dirty="0"/>
              <a:t>The equivalency of the certificate requires to complete 5 IGCSE subjects(excluding Arabic) all with a minimum E grade. </a:t>
            </a:r>
          </a:p>
          <a:p>
            <a:r>
              <a:rPr lang="en-GB" sz="2400" dirty="0"/>
              <a:t>Mathematics and English must be two of the five.</a:t>
            </a:r>
            <a:endParaRPr lang="en-GB" sz="2400" dirty="0">
              <a:highlight>
                <a:srgbClr val="FFFF00"/>
              </a:highlight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241" y="142858"/>
            <a:ext cx="714380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679" y="205979"/>
            <a:ext cx="8093182" cy="8572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Schedule for Examinations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677" y="1200151"/>
            <a:ext cx="3735464" cy="339447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GB" dirty="0"/>
              <a:t>CAIE conducts IGCSE examinations in two series :</a:t>
            </a:r>
          </a:p>
          <a:p>
            <a:r>
              <a:rPr lang="en-GB" dirty="0"/>
              <a:t>May – June 2025</a:t>
            </a:r>
          </a:p>
          <a:p>
            <a:r>
              <a:rPr lang="en-GB" dirty="0"/>
              <a:t>Registration in December </a:t>
            </a:r>
          </a:p>
          <a:p>
            <a:r>
              <a:rPr lang="en-GB" dirty="0"/>
              <a:t>Practical Examinations ( March &amp; April) </a:t>
            </a:r>
          </a:p>
          <a:p>
            <a:r>
              <a:rPr lang="en-GB" dirty="0"/>
              <a:t>Written Examinations : May &amp; June </a:t>
            </a:r>
          </a:p>
          <a:p>
            <a:r>
              <a:rPr lang="en-GB" dirty="0"/>
              <a:t>Result in August </a:t>
            </a:r>
          </a:p>
          <a:p>
            <a:r>
              <a:rPr lang="en-GB" dirty="0"/>
              <a:t>Certificates : Mid- October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20"/>
            <a:ext cx="626241" cy="642942"/>
          </a:xfrm>
          <a:prstGeom prst="rect">
            <a:avLst/>
          </a:prstGeom>
          <a:noFill/>
        </p:spPr>
      </p:pic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483893" y="1214428"/>
            <a:ext cx="3735464" cy="339447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Oct – Nov. series</a:t>
            </a:r>
          </a:p>
          <a:p>
            <a:r>
              <a:rPr lang="en-GB" dirty="0">
                <a:solidFill>
                  <a:srgbClr val="00B050"/>
                </a:solidFill>
              </a:rPr>
              <a:t>Registration in  July </a:t>
            </a:r>
          </a:p>
          <a:p>
            <a:r>
              <a:rPr lang="en-GB" dirty="0">
                <a:solidFill>
                  <a:srgbClr val="00B050"/>
                </a:solidFill>
              </a:rPr>
              <a:t>Practical Examinations ( Sep/Oct.) </a:t>
            </a:r>
          </a:p>
          <a:p>
            <a:r>
              <a:rPr lang="en-GB" dirty="0">
                <a:solidFill>
                  <a:srgbClr val="00B050"/>
                </a:solidFill>
              </a:rPr>
              <a:t>Written Examinations : Oct. &amp; Nov.</a:t>
            </a:r>
          </a:p>
          <a:p>
            <a:r>
              <a:rPr lang="en-GB" dirty="0">
                <a:solidFill>
                  <a:srgbClr val="00B050"/>
                </a:solidFill>
              </a:rPr>
              <a:t>Result in January</a:t>
            </a:r>
          </a:p>
          <a:p>
            <a:r>
              <a:rPr lang="en-GB" dirty="0">
                <a:solidFill>
                  <a:srgbClr val="00B050"/>
                </a:solidFill>
              </a:rPr>
              <a:t>Certificates : Mid of March</a:t>
            </a:r>
          </a:p>
          <a:p>
            <a:r>
              <a:rPr lang="en-GB" dirty="0">
                <a:solidFill>
                  <a:srgbClr val="00B050"/>
                </a:solidFill>
              </a:rPr>
              <a:t>Only a few subjects have Oct-Nov retakes.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0687" y="142858"/>
            <a:ext cx="5143536" cy="85725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GB" dirty="0"/>
              <a:t>Want to Know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21" y="1131590"/>
            <a:ext cx="8136904" cy="2376264"/>
          </a:xfrm>
          <a:blipFill>
            <a:blip r:embed="rId3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Look at the Options booklet on School Voice. </a:t>
            </a:r>
          </a:p>
          <a:p>
            <a:r>
              <a:rPr lang="en-GB" sz="2800" dirty="0">
                <a:solidFill>
                  <a:srgbClr val="00B050"/>
                </a:solidFill>
              </a:rPr>
              <a:t>Talk to subject teachers if you want more information</a:t>
            </a:r>
          </a:p>
          <a:p>
            <a:r>
              <a:rPr lang="en-GB" sz="2800" dirty="0">
                <a:solidFill>
                  <a:srgbClr val="00B050"/>
                </a:solidFill>
              </a:rPr>
              <a:t>Talk to your parents, people you know who have studied the subjects etc</a:t>
            </a:r>
          </a:p>
          <a:p>
            <a:pPr>
              <a:buNone/>
            </a:pPr>
            <a:endParaRPr lang="en-GB" sz="2800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489" y="214296"/>
            <a:ext cx="626241" cy="642942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2A0CA9-6763-A59B-688F-96553B693E04}"/>
              </a:ext>
            </a:extLst>
          </p:cNvPr>
          <p:cNvSpPr txBox="1"/>
          <p:nvPr/>
        </p:nvSpPr>
        <p:spPr>
          <a:xfrm>
            <a:off x="450305" y="3579862"/>
            <a:ext cx="7992888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The DEADLINE FOR RETURN OF FORMS IS THURSDAY 2</a:t>
            </a:r>
            <a:r>
              <a:rPr lang="en-US" sz="3200" b="1" baseline="30000" dirty="0">
                <a:solidFill>
                  <a:srgbClr val="FF0000"/>
                </a:solidFill>
              </a:rPr>
              <a:t>ND</a:t>
            </a:r>
            <a:r>
              <a:rPr lang="en-US" sz="3200" b="1" dirty="0">
                <a:solidFill>
                  <a:srgbClr val="FF0000"/>
                </a:solidFill>
              </a:rPr>
              <a:t> MAY </a:t>
            </a:r>
            <a:endParaRPr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31E5AC1-6ED2-0BE2-706E-7B474F2FA849}"/>
                  </a:ext>
                </a:extLst>
              </p14:cNvPr>
              <p14:cNvContentPartPr/>
              <p14:nvPr/>
            </p14:nvContentPartPr>
            <p14:xfrm>
              <a:off x="114374" y="199334"/>
              <a:ext cx="251280" cy="19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31E5AC1-6ED2-0BE2-706E-7B474F2FA84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734" y="91694"/>
                <a:ext cx="358920" cy="23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4" y="0"/>
            <a:ext cx="925122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aixas de ponto de interrogação">
            <a:extLst>
              <a:ext uri="{FF2B5EF4-FFF2-40B4-BE49-F238E27FC236}">
                <a16:creationId xmlns:a16="http://schemas.microsoft.com/office/drawing/2014/main" id="{13AB9E62-A00B-7936-972E-4A403B1D78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10" r="6929"/>
          <a:stretch/>
        </p:blipFill>
        <p:spPr>
          <a:xfrm>
            <a:off x="1912117" y="35002"/>
            <a:ext cx="7339107" cy="51434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09093" cy="51435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6B36ED-E15A-97B4-7D39-774821052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7" y="273842"/>
            <a:ext cx="3600399" cy="1721843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A87DF-C936-045D-7475-AB412F5ED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281" y="1825650"/>
            <a:ext cx="6264696" cy="1322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Email</a:t>
            </a:r>
            <a:r>
              <a:rPr lang="en-US" sz="3600" dirty="0"/>
              <a:t>: </a:t>
            </a:r>
            <a:r>
              <a:rPr lang="en-US" sz="3600" dirty="0" err="1"/>
              <a:t>rosarydg@yahoo.com</a:t>
            </a:r>
            <a:endParaRPr lang="en-US" sz="3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2E6D606-FD91-4123-DFED-7C06A10958D6}"/>
                  </a:ext>
                </a:extLst>
              </p14:cNvPr>
              <p14:cNvContentPartPr/>
              <p14:nvPr/>
            </p14:nvContentPartPr>
            <p14:xfrm>
              <a:off x="7087574" y="906374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2E6D606-FD91-4123-DFED-7C06A10958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3574" y="798374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4C8320C-20DB-2354-970E-5A448F97B3E1}"/>
                  </a:ext>
                </a:extLst>
              </p14:cNvPr>
              <p14:cNvContentPartPr/>
              <p14:nvPr/>
            </p14:nvContentPartPr>
            <p14:xfrm>
              <a:off x="135254" y="206534"/>
              <a:ext cx="366120" cy="3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4C8320C-20DB-2354-970E-5A448F97B3E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1254" y="98894"/>
                <a:ext cx="473760" cy="21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6018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677" y="915566"/>
            <a:ext cx="8328184" cy="315159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GB" sz="7200" dirty="0"/>
              <a:t>Link Option form</a:t>
            </a:r>
          </a:p>
        </p:txBody>
      </p:sp>
      <p:pic>
        <p:nvPicPr>
          <p:cNvPr id="1026" name="Picture 2" descr="Woodstock Antique Operational Telephone Maharaja Style Decorative Showpiece  - 23 cm Price in India - Buy Woodstock Antique Operational Telephone  Maharaja Style Decorative Showpiece - 23 cm online at Flipkart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629" y="-1214464"/>
            <a:ext cx="756418" cy="752781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9D4D33A-5F1F-0F1E-1EF2-055934B0E1FA}"/>
              </a:ext>
            </a:extLst>
          </p:cNvPr>
          <p:cNvSpPr txBox="1"/>
          <p:nvPr/>
        </p:nvSpPr>
        <p:spPr>
          <a:xfrm>
            <a:off x="1530425" y="307580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Click me for download (</a:t>
            </a:r>
            <a:r>
              <a:rPr lang="en-US" sz="2400" b="1" dirty="0">
                <a:hlinkClick r:id="rId4"/>
              </a:rPr>
              <a:t>OPTION FORM</a:t>
            </a:r>
            <a:r>
              <a:rPr lang="en-US" sz="2400" b="1" dirty="0"/>
              <a:t>)  </a:t>
            </a:r>
          </a:p>
          <a:p>
            <a:r>
              <a:rPr lang="en-US" sz="2400" b="1" dirty="0"/>
              <a:t>                                    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5" y="214296"/>
            <a:ext cx="8328184" cy="424101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  <a:t>Welcome </a:t>
            </a:r>
            <a:b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  <a:t>IGCSE </a:t>
            </a:r>
            <a:b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  <a:t>Orientation</a:t>
            </a:r>
            <a:b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  <a:t>Subject options</a:t>
            </a:r>
            <a:b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4800" b="1" dirty="0">
                <a:solidFill>
                  <a:schemeClr val="accent2">
                    <a:lumMod val="75000"/>
                  </a:schemeClr>
                </a:solidFill>
              </a:rPr>
              <a:t>Date: 25/04/2024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241" y="285734"/>
            <a:ext cx="714380" cy="714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677" y="0"/>
            <a:ext cx="8328184" cy="471489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Rosary Private School – Sharjah</a:t>
            </a: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(Muwaileh)</a:t>
            </a: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is a fully approved CIE Centre </a:t>
            </a: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licensed to conduct IGCSE,AS and A Level examinations since 2004 </a:t>
            </a: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Centre No: AE191</a:t>
            </a:r>
            <a:br>
              <a:rPr lang="en-GB" dirty="0"/>
            </a:b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803" y="214296"/>
            <a:ext cx="714380" cy="714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5" y="285734"/>
            <a:ext cx="8328184" cy="4401755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5300" b="1" dirty="0"/>
              <a:t>CIE Examinations</a:t>
            </a:r>
            <a:r>
              <a:rPr lang="en-GB" b="1" dirty="0"/>
              <a:t> </a:t>
            </a:r>
            <a:br>
              <a:rPr lang="en-GB" dirty="0"/>
            </a:br>
            <a:r>
              <a:rPr lang="en-GB" b="1" dirty="0"/>
              <a:t>IGCSE / AS LEVEL / A Level </a:t>
            </a:r>
            <a:br>
              <a:rPr lang="en-GB" b="1" dirty="0"/>
            </a:br>
            <a:r>
              <a:rPr lang="en-GB" b="1" dirty="0"/>
              <a:t>Y10 to  Y13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679" y="357172"/>
            <a:ext cx="714380" cy="714362"/>
          </a:xfrm>
          <a:prstGeom prst="rect">
            <a:avLst/>
          </a:prstGeom>
          <a:noFill/>
        </p:spPr>
      </p:pic>
      <p:pic>
        <p:nvPicPr>
          <p:cNvPr id="4" name="Picture 3" descr="Image result for Cambridge  Assessment International Educations pic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4289" y="3867894"/>
            <a:ext cx="1285885" cy="704121"/>
          </a:xfrm>
          <a:prstGeom prst="rect">
            <a:avLst/>
          </a:prstGeom>
          <a:noFill/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7410" name="Picture 2" descr="See the source imag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82553" y="2858072"/>
            <a:ext cx="3888432" cy="2019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2059" y="142858"/>
            <a:ext cx="6786610" cy="50006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What is  Cambridge IGCSE ?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7679" y="785800"/>
            <a:ext cx="8215370" cy="407196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 (CIE) Cambridge International Education</a:t>
            </a:r>
          </a:p>
          <a:p>
            <a:r>
              <a:rPr lang="en-US" sz="1800" b="1" u="sng" dirty="0">
                <a:solidFill>
                  <a:srgbClr val="7030A0"/>
                </a:solidFill>
              </a:rPr>
              <a:t>IGCSE : International General Certificate of Secondary Education</a:t>
            </a:r>
          </a:p>
          <a:p>
            <a:pPr algn="l">
              <a:buFont typeface="Arial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  A two-year curriculum programme with External Examinations in </a:t>
            </a:r>
            <a:r>
              <a:rPr lang="en-US" sz="1800" dirty="0">
                <a:solidFill>
                  <a:schemeClr val="tx1"/>
                </a:solidFill>
              </a:rPr>
              <a:t>Y10 and Y11.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 The world’s most popular International qualification for 14 - 16-year-olds.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 Taught in over 10,000 schools in more than 160 countries.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 Cambridge IGCSE provides an excellent preparation for the Advanced levels  (AS/A) .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 Over 70 subjects available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 Qualifications are accepted and </a:t>
            </a:r>
            <a:r>
              <a:rPr lang="en-GB" sz="1800" dirty="0">
                <a:solidFill>
                  <a:schemeClr val="tx1"/>
                </a:solidFill>
              </a:rPr>
              <a:t>recognised </a:t>
            </a:r>
            <a:r>
              <a:rPr lang="en-US" sz="1800" dirty="0">
                <a:solidFill>
                  <a:schemeClr val="tx1"/>
                </a:solidFill>
              </a:rPr>
              <a:t>around the world.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 Assessment takes place at the end of the course and includes written ,oral, and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   Practical(in some subjects).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 Equivalent to the GCSE in the UK.</a:t>
            </a:r>
          </a:p>
          <a:p>
            <a:pPr algn="l">
              <a:buFont typeface="Arial" pitchFamily="34" charset="0"/>
              <a:buChar char="•"/>
            </a:pPr>
            <a:endParaRPr lang="en-GB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6175" y="0"/>
            <a:ext cx="714380" cy="714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679" y="428611"/>
            <a:ext cx="7865507" cy="7858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Which subjects can I take 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281" y="1285866"/>
            <a:ext cx="8712968" cy="3786214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</a:rPr>
              <a:t>Hard work always pays off ; But plan before to start hard work.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Y10 is very important phase as it  marks the beginning of the IGCSE examinations  courses will be examined at the end of Y11. </a:t>
            </a:r>
            <a:r>
              <a:rPr lang="en-US" sz="1800" dirty="0">
                <a:solidFill>
                  <a:srgbClr val="FF0000"/>
                </a:solidFill>
              </a:rPr>
              <a:t>So, you have to make a vital choice about the subjects you will study</a:t>
            </a:r>
            <a:r>
              <a:rPr lang="en-US" sz="1800" dirty="0">
                <a:solidFill>
                  <a:schemeClr val="tx1"/>
                </a:solidFill>
              </a:rPr>
              <a:t>. A choice of subjects entirely depends on your  future goals. Before choosing subjects, you should think carefully about the following points: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What are my favorite subject ?</a:t>
            </a: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What am I good at ?</a:t>
            </a: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What do I need for future A Level choices ?</a:t>
            </a:r>
          </a:p>
          <a:p>
            <a:pPr algn="l">
              <a:buFont typeface="Wingdings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Do I have a balance of subjects – am I keeping my choices broad? (Careers change and many new careers have come on board)</a:t>
            </a:r>
          </a:p>
          <a:p>
            <a:endParaRPr lang="en-US" sz="1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4F070D7-1774-D307-2FB7-B6852AC17752}"/>
                  </a:ext>
                </a:extLst>
              </p14:cNvPr>
              <p14:cNvContentPartPr/>
              <p14:nvPr/>
            </p14:nvContentPartPr>
            <p14:xfrm>
              <a:off x="133094" y="178454"/>
              <a:ext cx="210240" cy="14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4F070D7-1774-D307-2FB7-B6852AC1775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454" y="70454"/>
                <a:ext cx="317880" cy="23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679" y="205979"/>
            <a:ext cx="8093182" cy="7048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Rosary School offers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677" y="964395"/>
            <a:ext cx="4086979" cy="385765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2400" dirty="0"/>
              <a:t> </a:t>
            </a:r>
            <a:r>
              <a:rPr lang="en-GB" sz="2400" b="1" u="sng" dirty="0"/>
              <a:t>IGCSE Subjects</a:t>
            </a:r>
            <a:r>
              <a:rPr lang="en-GB" sz="2400" dirty="0"/>
              <a:t>:</a:t>
            </a:r>
          </a:p>
          <a:p>
            <a:r>
              <a:rPr lang="en-GB" sz="1900" dirty="0"/>
              <a:t>Mathematics</a:t>
            </a:r>
          </a:p>
          <a:p>
            <a:r>
              <a:rPr lang="en-GB" sz="1900" dirty="0"/>
              <a:t>Biology</a:t>
            </a:r>
          </a:p>
          <a:p>
            <a:r>
              <a:rPr lang="en-GB" sz="1900" dirty="0"/>
              <a:t>Physics</a:t>
            </a:r>
          </a:p>
          <a:p>
            <a:r>
              <a:rPr lang="en-GB" sz="1900" dirty="0"/>
              <a:t>Chemistry</a:t>
            </a:r>
          </a:p>
          <a:p>
            <a:r>
              <a:rPr lang="en-GB" sz="1900" dirty="0"/>
              <a:t>Business Studies</a:t>
            </a:r>
          </a:p>
          <a:p>
            <a:r>
              <a:rPr lang="en-GB" sz="1900" dirty="0"/>
              <a:t>Economics</a:t>
            </a:r>
          </a:p>
          <a:p>
            <a:r>
              <a:rPr lang="en-GB" sz="1900" dirty="0"/>
              <a:t>ICT</a:t>
            </a:r>
          </a:p>
          <a:p>
            <a:r>
              <a:rPr lang="en-GB" sz="1900" dirty="0"/>
              <a:t>Arabic 1</a:t>
            </a:r>
            <a:r>
              <a:rPr lang="en-GB" sz="1900" baseline="30000" dirty="0"/>
              <a:t>st</a:t>
            </a:r>
            <a:r>
              <a:rPr lang="en-GB" sz="1900" dirty="0"/>
              <a:t> Language</a:t>
            </a:r>
          </a:p>
          <a:p>
            <a:r>
              <a:rPr lang="en-GB" sz="1900" dirty="0"/>
              <a:t>English 2</a:t>
            </a:r>
            <a:r>
              <a:rPr lang="en-GB" sz="1900" baseline="30000" dirty="0"/>
              <a:t>nd</a:t>
            </a:r>
            <a:r>
              <a:rPr lang="en-GB" sz="1900" dirty="0"/>
              <a:t> Language</a:t>
            </a:r>
          </a:p>
          <a:p>
            <a:r>
              <a:rPr lang="en-GB" sz="1900" dirty="0"/>
              <a:t>French (Foreign Language)</a:t>
            </a:r>
          </a:p>
          <a:p>
            <a:r>
              <a:rPr lang="en-GB" sz="1900" dirty="0"/>
              <a:t>Environmental Management</a:t>
            </a:r>
          </a:p>
          <a:p>
            <a:r>
              <a:rPr lang="en-GB" sz="1900" dirty="0"/>
              <a:t>History </a:t>
            </a:r>
          </a:p>
          <a:p>
            <a:r>
              <a:rPr lang="en-GB" sz="1900" dirty="0"/>
              <a:t>Geography</a:t>
            </a:r>
          </a:p>
          <a:p>
            <a:r>
              <a:rPr lang="en-GB" sz="1900" dirty="0"/>
              <a:t>Psychology (Edexcel 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882" y="964396"/>
            <a:ext cx="4086979" cy="363022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800" b="1" dirty="0"/>
              <a:t>       </a:t>
            </a:r>
            <a:r>
              <a:rPr lang="en-GB" sz="2400" b="1" u="sng" dirty="0"/>
              <a:t>Ministry Subjects</a:t>
            </a:r>
          </a:p>
          <a:p>
            <a:r>
              <a:rPr lang="en-GB" sz="1900" dirty="0"/>
              <a:t>Arabic</a:t>
            </a:r>
          </a:p>
          <a:p>
            <a:r>
              <a:rPr lang="en-GB" sz="1900" dirty="0"/>
              <a:t>Islamic Studies</a:t>
            </a:r>
          </a:p>
          <a:p>
            <a:r>
              <a:rPr lang="en-GB" sz="1900" dirty="0"/>
              <a:t>Social studies</a:t>
            </a:r>
          </a:p>
          <a:p>
            <a:r>
              <a:rPr lang="en-GB" sz="1900" dirty="0"/>
              <a:t>Moral Education</a:t>
            </a:r>
          </a:p>
          <a:p>
            <a:r>
              <a:rPr lang="en-GB" sz="1900" dirty="0"/>
              <a:t>Physical Education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6241" cy="571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059" y="205979"/>
            <a:ext cx="6500858" cy="8572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Compulsory Subjects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IGCSE</a:t>
            </a:r>
          </a:p>
          <a:p>
            <a:r>
              <a:rPr lang="en-US" dirty="0"/>
              <a:t>English</a:t>
            </a:r>
          </a:p>
          <a:p>
            <a:r>
              <a:rPr lang="en-US" dirty="0"/>
              <a:t>Mathematics</a:t>
            </a:r>
          </a:p>
          <a:p>
            <a:r>
              <a:rPr lang="en-US" dirty="0"/>
              <a:t>ICT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Ministry of Education </a:t>
            </a:r>
          </a:p>
          <a:p>
            <a:r>
              <a:rPr lang="en-US" dirty="0"/>
              <a:t>Arabic </a:t>
            </a:r>
          </a:p>
          <a:p>
            <a:r>
              <a:rPr lang="en-US" dirty="0"/>
              <a:t>Islamic Studies</a:t>
            </a:r>
          </a:p>
          <a:p>
            <a:r>
              <a:rPr lang="en-US" dirty="0"/>
              <a:t>UAE Social Studies</a:t>
            </a:r>
          </a:p>
          <a:p>
            <a:r>
              <a:rPr lang="en-GB" dirty="0"/>
              <a:t>Moral Education</a:t>
            </a:r>
          </a:p>
          <a:p>
            <a:r>
              <a:rPr lang="en-GB" dirty="0"/>
              <a:t>Physical Education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Note</a:t>
            </a:r>
            <a:r>
              <a:rPr lang="en-US" sz="1900" dirty="0">
                <a:solidFill>
                  <a:srgbClr val="FF0000"/>
                </a:solidFill>
              </a:rPr>
              <a:t>: Islamic study only compulsory for Muslim Students</a:t>
            </a:r>
            <a:r>
              <a:rPr lang="en-US" sz="1900" dirty="0"/>
              <a:t>.</a:t>
            </a:r>
            <a:endParaRPr lang="en-GB" sz="47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613" y="214296"/>
            <a:ext cx="714380" cy="714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E9E3E-70E1-A6E8-846E-10F4F4811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2593" y="394814"/>
            <a:ext cx="3516020" cy="493563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n-US" sz="2800" dirty="0"/>
              <a:t>Select </a:t>
            </a:r>
            <a:r>
              <a:rPr lang="en-US" sz="2800" b="1" dirty="0">
                <a:solidFill>
                  <a:srgbClr val="FF0000"/>
                </a:solidFill>
              </a:rPr>
              <a:t>either</a:t>
            </a:r>
            <a:r>
              <a:rPr lang="en-US" sz="2800" dirty="0"/>
              <a:t> A </a:t>
            </a:r>
            <a:r>
              <a:rPr lang="en-US" sz="2800" b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B </a:t>
            </a:r>
            <a:endParaRPr sz="2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2BE3C6C-A2BA-D7B9-0F19-FC458AC0E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635408"/>
              </p:ext>
            </p:extLst>
          </p:nvPr>
        </p:nvGraphicFramePr>
        <p:xfrm>
          <a:off x="594321" y="1347614"/>
          <a:ext cx="2796481" cy="83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481">
                  <a:extLst>
                    <a:ext uri="{9D8B030D-6E8A-4147-A177-3AD203B41FA5}">
                      <a16:colId xmlns:a16="http://schemas.microsoft.com/office/drawing/2014/main" val="241937760"/>
                    </a:ext>
                  </a:extLst>
                </a:gridCol>
              </a:tblGrid>
              <a:tr h="41610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Biology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872575"/>
                  </a:ext>
                </a:extLst>
              </a:tr>
              <a:tr h="416103">
                <a:tc>
                  <a:txBody>
                    <a:bodyPr/>
                    <a:lstStyle/>
                    <a:p>
                      <a:r>
                        <a:rPr lang="en-US" b="1" dirty="0"/>
                        <a:t>Chemistry</a:t>
                      </a:r>
                      <a:endParaRPr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1060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802CB61-6F9A-39C0-4D3F-D89C001D2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959554"/>
              </p:ext>
            </p:extLst>
          </p:nvPr>
        </p:nvGraphicFramePr>
        <p:xfrm>
          <a:off x="5202833" y="1347614"/>
          <a:ext cx="2796481" cy="83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481">
                  <a:extLst>
                    <a:ext uri="{9D8B030D-6E8A-4147-A177-3AD203B41FA5}">
                      <a16:colId xmlns:a16="http://schemas.microsoft.com/office/drawing/2014/main" val="241937760"/>
                    </a:ext>
                  </a:extLst>
                </a:gridCol>
              </a:tblGrid>
              <a:tr h="41610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Business Studies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872575"/>
                  </a:ext>
                </a:extLst>
              </a:tr>
              <a:tr h="416103">
                <a:tc>
                  <a:txBody>
                    <a:bodyPr/>
                    <a:lstStyle/>
                    <a:p>
                      <a:r>
                        <a:rPr lang="en-US" b="1" dirty="0"/>
                        <a:t>Economics</a:t>
                      </a:r>
                      <a:endParaRPr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10602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0B8628-813E-0050-771F-B104FEF35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29282"/>
              </p:ext>
            </p:extLst>
          </p:nvPr>
        </p:nvGraphicFramePr>
        <p:xfrm>
          <a:off x="6327075" y="3618505"/>
          <a:ext cx="2796481" cy="83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481">
                  <a:extLst>
                    <a:ext uri="{9D8B030D-6E8A-4147-A177-3AD203B41FA5}">
                      <a16:colId xmlns:a16="http://schemas.microsoft.com/office/drawing/2014/main" val="241937760"/>
                    </a:ext>
                  </a:extLst>
                </a:gridCol>
              </a:tblGrid>
              <a:tr h="41610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Geography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872575"/>
                  </a:ext>
                </a:extLst>
              </a:tr>
              <a:tr h="416103">
                <a:tc>
                  <a:txBody>
                    <a:bodyPr/>
                    <a:lstStyle/>
                    <a:p>
                      <a:r>
                        <a:rPr lang="en-US" b="1" dirty="0"/>
                        <a:t>Psychology (Edexcel)</a:t>
                      </a:r>
                      <a:endParaRPr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10602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879E7B-E279-50A1-0BB5-F77479320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361654"/>
              </p:ext>
            </p:extLst>
          </p:nvPr>
        </p:nvGraphicFramePr>
        <p:xfrm>
          <a:off x="3316682" y="3668848"/>
          <a:ext cx="2796481" cy="781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481">
                  <a:extLst>
                    <a:ext uri="{9D8B030D-6E8A-4147-A177-3AD203B41FA5}">
                      <a16:colId xmlns:a16="http://schemas.microsoft.com/office/drawing/2014/main" val="2419377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History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872575"/>
                  </a:ext>
                </a:extLst>
              </a:tr>
              <a:tr h="416103">
                <a:tc>
                  <a:txBody>
                    <a:bodyPr/>
                    <a:lstStyle/>
                    <a:p>
                      <a:r>
                        <a:rPr lang="en-US" b="1" dirty="0"/>
                        <a:t>Environmental Mgt</a:t>
                      </a:r>
                      <a:endParaRPr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10602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972BDCD-E6D0-3548-787B-51FDD76B0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118212"/>
              </p:ext>
            </p:extLst>
          </p:nvPr>
        </p:nvGraphicFramePr>
        <p:xfrm>
          <a:off x="306289" y="3642744"/>
          <a:ext cx="2796481" cy="125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481">
                  <a:extLst>
                    <a:ext uri="{9D8B030D-6E8A-4147-A177-3AD203B41FA5}">
                      <a16:colId xmlns:a16="http://schemas.microsoft.com/office/drawing/2014/main" val="241937760"/>
                    </a:ext>
                  </a:extLst>
                </a:gridCol>
              </a:tblGrid>
              <a:tr h="4179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Physics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872575"/>
                  </a:ext>
                </a:extLst>
              </a:tr>
              <a:tr h="416103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  <a:r>
                        <a:rPr lang="en-US" b="1" baseline="30000" dirty="0"/>
                        <a:t>st</a:t>
                      </a:r>
                      <a:r>
                        <a:rPr lang="en-US" b="1" dirty="0"/>
                        <a:t> Language Arabic</a:t>
                      </a:r>
                      <a:endParaRPr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106027"/>
                  </a:ext>
                </a:extLst>
              </a:tr>
              <a:tr h="416103">
                <a:tc>
                  <a:txBody>
                    <a:bodyPr/>
                    <a:lstStyle/>
                    <a:p>
                      <a:r>
                        <a:rPr lang="en-US" b="1" dirty="0"/>
                        <a:t>French Foreign Language</a:t>
                      </a:r>
                      <a:endParaRPr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4908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28F376-D202-0065-2CF8-C2C6CA02DCF0}"/>
              </a:ext>
            </a:extLst>
          </p:cNvPr>
          <p:cNvSpPr txBox="1"/>
          <p:nvPr/>
        </p:nvSpPr>
        <p:spPr>
          <a:xfrm>
            <a:off x="1589034" y="888377"/>
            <a:ext cx="46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</a:t>
            </a:r>
            <a:endParaRPr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77472-C87C-FB72-8323-6B6C0B63DC98}"/>
              </a:ext>
            </a:extLst>
          </p:cNvPr>
          <p:cNvSpPr txBox="1"/>
          <p:nvPr/>
        </p:nvSpPr>
        <p:spPr>
          <a:xfrm>
            <a:off x="7519634" y="3194174"/>
            <a:ext cx="46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</a:t>
            </a:r>
            <a:endParaRPr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DF487C-D419-A48B-2373-2F95A372A218}"/>
              </a:ext>
            </a:extLst>
          </p:cNvPr>
          <p:cNvSpPr txBox="1"/>
          <p:nvPr/>
        </p:nvSpPr>
        <p:spPr>
          <a:xfrm>
            <a:off x="4489752" y="3230308"/>
            <a:ext cx="46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</a:t>
            </a:r>
            <a:endParaRPr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4CC5C2-4B32-E2B9-D8C6-E28EB587FC72}"/>
              </a:ext>
            </a:extLst>
          </p:cNvPr>
          <p:cNvSpPr txBox="1"/>
          <p:nvPr/>
        </p:nvSpPr>
        <p:spPr>
          <a:xfrm>
            <a:off x="1431698" y="3183575"/>
            <a:ext cx="46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</a:t>
            </a:r>
            <a:endParaRPr sz="20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034577-B32E-1592-8F4A-F70BDFA4B1DA}"/>
              </a:ext>
            </a:extLst>
          </p:cNvPr>
          <p:cNvSpPr txBox="1"/>
          <p:nvPr/>
        </p:nvSpPr>
        <p:spPr>
          <a:xfrm>
            <a:off x="6382274" y="888377"/>
            <a:ext cx="46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</a:t>
            </a:r>
            <a:endParaRPr sz="2000" b="1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1189DEF-A196-BDD3-C305-D2F861D5198A}"/>
              </a:ext>
            </a:extLst>
          </p:cNvPr>
          <p:cNvSpPr txBox="1">
            <a:spLocks/>
          </p:cNvSpPr>
          <p:nvPr/>
        </p:nvSpPr>
        <p:spPr>
          <a:xfrm>
            <a:off x="2585247" y="2571750"/>
            <a:ext cx="3516020" cy="493563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And </a:t>
            </a:r>
            <a:r>
              <a:rPr lang="en-US" sz="2800" b="1" dirty="0">
                <a:solidFill>
                  <a:srgbClr val="FF0000"/>
                </a:solidFill>
              </a:rPr>
              <a:t>ONE</a:t>
            </a:r>
            <a:r>
              <a:rPr lang="en-US" sz="2800" dirty="0"/>
              <a:t> from C, D </a:t>
            </a:r>
            <a:r>
              <a:rPr lang="en-US" sz="2800" b="1" dirty="0">
                <a:solidFill>
                  <a:srgbClr val="FF0000"/>
                </a:solidFill>
              </a:rPr>
              <a:t>and</a:t>
            </a:r>
            <a:r>
              <a:rPr lang="en-US" sz="2800" dirty="0"/>
              <a:t> E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68C1195A-C07F-52EB-1B36-610B4215F008}"/>
                  </a:ext>
                </a:extLst>
              </p14:cNvPr>
              <p14:cNvContentPartPr/>
              <p14:nvPr/>
            </p14:nvContentPartPr>
            <p14:xfrm>
              <a:off x="84494" y="117974"/>
              <a:ext cx="262080" cy="576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68C1195A-C07F-52EB-1B36-610B4215F0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854" y="9974"/>
                <a:ext cx="369720" cy="27324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599CB46-6697-B7FC-CD68-72BCD7DA2B58}"/>
              </a:ext>
            </a:extLst>
          </p:cNvPr>
          <p:cNvSpPr txBox="1"/>
          <p:nvPr/>
        </p:nvSpPr>
        <p:spPr>
          <a:xfrm>
            <a:off x="234281" y="267494"/>
            <a:ext cx="2016224" cy="584775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OPTIONS</a:t>
            </a:r>
            <a:endParaRPr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7A543A-194E-74D2-1E94-0100DB07CD0F}"/>
              </a:ext>
            </a:extLst>
          </p:cNvPr>
          <p:cNvSpPr txBox="1"/>
          <p:nvPr/>
        </p:nvSpPr>
        <p:spPr>
          <a:xfrm>
            <a:off x="4122713" y="156363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4769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3933</TotalTime>
  <Words>690</Words>
  <Application>Microsoft Office PowerPoint</Application>
  <PresentationFormat>Custom</PresentationFormat>
  <Paragraphs>126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  <vt:variant>
        <vt:lpstr>Custom Shows</vt:lpstr>
      </vt:variant>
      <vt:variant>
        <vt:i4>1</vt:i4>
      </vt:variant>
    </vt:vector>
  </HeadingPairs>
  <TitlesOfParts>
    <vt:vector size="21" baseType="lpstr">
      <vt:lpstr>Aharoni</vt:lpstr>
      <vt:lpstr>Arial</vt:lpstr>
      <vt:lpstr>Calibri</vt:lpstr>
      <vt:lpstr>Wingdings</vt:lpstr>
      <vt:lpstr>Office Theme</vt:lpstr>
      <vt:lpstr>       Rosary  Private School  -Sharjah (Muwaileh )</vt:lpstr>
      <vt:lpstr>Welcome  IGCSE  Orientation Subject options Date: 25/04/2024</vt:lpstr>
      <vt:lpstr> Rosary Private School – Sharjah (Muwaileh) is a fully approved CIE Centre  licensed to conduct IGCSE,AS and A Level examinations since 2004  Centre No: AE191 </vt:lpstr>
      <vt:lpstr> CIE Examinations  IGCSE / AS LEVEL / A Level  Y10 to  Y13   </vt:lpstr>
      <vt:lpstr>What is  Cambridge IGCSE ? </vt:lpstr>
      <vt:lpstr>Which subjects can I take ? </vt:lpstr>
      <vt:lpstr>Rosary School offers</vt:lpstr>
      <vt:lpstr>Compulsory Subjects</vt:lpstr>
      <vt:lpstr>Select either A or B </vt:lpstr>
      <vt:lpstr>IGCSE Result Grades</vt:lpstr>
      <vt:lpstr>Important Points to Remember</vt:lpstr>
      <vt:lpstr>Schedule for Examinations</vt:lpstr>
      <vt:lpstr>Want to Know More</vt:lpstr>
      <vt:lpstr>Questions?</vt:lpstr>
      <vt:lpstr>Link Option form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</cp:lastModifiedBy>
  <cp:revision>261</cp:revision>
  <cp:lastPrinted>2024-02-22T11:56:35Z</cp:lastPrinted>
  <dcterms:created xsi:type="dcterms:W3CDTF">2020-07-08T17:59:06Z</dcterms:created>
  <dcterms:modified xsi:type="dcterms:W3CDTF">2024-04-26T07:47:04Z</dcterms:modified>
</cp:coreProperties>
</file>